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119D24B-66FF-4483-B588-C383865EBBE6}">
  <a:tblStyle styleId="{C119D24B-66FF-4483-B588-C383865EBBE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pl3BP-03OOJHgVY9tPlAZ184PxvtkGcVyU3y4R5Du0M/copy" TargetMode="External"/><Relationship Id="rId10" Type="http://schemas.openxmlformats.org/officeDocument/2006/relationships/hyperlink" Target="https://docs.google.com/presentation/d/1InGRj_MAUm-nF0ZWA6uwNwa2A1sJ5ufzdQ5AUDpwVuw/copy" TargetMode="External"/><Relationship Id="rId13" Type="http://schemas.openxmlformats.org/officeDocument/2006/relationships/hyperlink" Target="https://docs.google.com/presentation/d/1VNFdrPbeaCNzX7MXkVipcENoIVHez5cJED-JxFmE7a4/copy" TargetMode="External"/><Relationship Id="rId12" Type="http://schemas.openxmlformats.org/officeDocument/2006/relationships/hyperlink" Target="https://docs.google.com/presentation/d/14jJksPEUsp_eyHIUrDjsPt6cyAgL6AcpFlgEYs1OBuQ/edit?usp=sharing"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6HiRoIJ6-sUNrFzcAHJANFPoeV3Z0dF9_KhGRJ4phGc/edit?usp=sharing" TargetMode="External"/><Relationship Id="rId5" Type="http://schemas.openxmlformats.org/officeDocument/2006/relationships/hyperlink" Target="https://docs.google.com/presentation/d/14jJksPEUsp_eyHIUrDjsPt6cyAgL6AcpFlgEYs1OBuQ/edit?usp=sharing" TargetMode="External"/><Relationship Id="rId6" Type="http://schemas.openxmlformats.org/officeDocument/2006/relationships/hyperlink" Target="https://docs.google.com/presentation/d/11tqWh0zhcJ3wUBNWqLNuvBmgJ1o2j749shnGcCTpuoI/copy" TargetMode="External"/><Relationship Id="rId7" Type="http://schemas.openxmlformats.org/officeDocument/2006/relationships/hyperlink" Target="https://docs.google.com/presentation/d/1nX76f--ePH3CgHPP1MHqzUERlHvOhKiqc3_phyeV2b8/copy" TargetMode="External"/><Relationship Id="rId8" Type="http://schemas.openxmlformats.org/officeDocument/2006/relationships/hyperlink" Target="https://docs.google.com/presentation/d/1VNFdrPbeaCNzX7MXkVipcENoIVHez5cJED-JxFmE7a4/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6HiRoIJ6-sUNrFzcAHJANFPoeV3Z0dF9_KhGRJ4phGc/edit?usp=sharing" TargetMode="External"/><Relationship Id="rId5" Type="http://schemas.openxmlformats.org/officeDocument/2006/relationships/hyperlink" Target="https://docs.google.com/presentation/d/11tqWh0zhcJ3wUBNWqLNuvBmgJ1o2j749shnGcCTpuoI/copy" TargetMode="External"/><Relationship Id="rId6" Type="http://schemas.openxmlformats.org/officeDocument/2006/relationships/hyperlink" Target="https://www.facinghistory.org/resource-library/combat-colonies-role-race-world-war-i" TargetMode="External"/><Relationship Id="rId7" Type="http://schemas.openxmlformats.org/officeDocument/2006/relationships/hyperlink" Target="https://www.iwm.org.uk/learning/resources/first-world-war-recruitment-posters" TargetMode="External"/><Relationship Id="rId8" Type="http://schemas.openxmlformats.org/officeDocument/2006/relationships/hyperlink" Target="https://docs.google.com/presentation/d/1nX76f--ePH3CgHPP1MHqzUERlHvOhKiqc3_phyeV2b8/copy"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{C119D24B-66FF-4483-B588-C383865EBBE6}</a:tableStyleId>
              </a:tblPr>
              <a:tblGrid>
                <a:gridCol w="1633350"/>
                <a:gridCol w="4045800"/>
                <a:gridCol w="3669725"/>
              </a:tblGrid>
              <a:tr h="2963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2: Total War</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6775">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How did World War I change the lives of people and nations?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8450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2.59, 2.62, 2.63</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6775">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28000">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None/>
                      </a:pPr>
                      <a:r>
                        <a:rPr lang="en" sz="1200" u="sng">
                          <a:solidFill>
                            <a:srgbClr val="0097A7"/>
                          </a:solidFill>
                          <a:latin typeface="Inter"/>
                          <a:ea typeface="Inter"/>
                          <a:cs typeface="Inter"/>
                          <a:sym typeface="Inter"/>
                          <a:hlinkClick r:id="rId5">
                            <a:extLst>
                              <a:ext uri="{A12FA001-AC4F-418D-AE19-62706E023703}">
                                <ahyp:hlinkClr val="tx"/>
                              </a:ext>
                            </a:extLst>
                          </a:hlinkClick>
                        </a:rPr>
                        <a:t>Do Firsts + Exemplars</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Station 1 Gallery Walk </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Station 4 Sources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Total War Student Worksheet + Exemplars</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rgbClr val="0097A7"/>
                          </a:solidFill>
                          <a:latin typeface="Inter"/>
                          <a:ea typeface="Inter"/>
                          <a:cs typeface="Inter"/>
                          <a:sym typeface="Inter"/>
                          <a:hlinkClick r:id="rId9">
                            <a:extLst>
                              <a:ext uri="{A12FA001-AC4F-418D-AE19-62706E023703}">
                                <ahyp:hlinkClr val="tx"/>
                              </a:ext>
                            </a:extLst>
                          </a:hlinkClick>
                        </a:rPr>
                        <a:t>Exit Tickets + Exemplars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Do First Options</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11"/>
                        </a:rPr>
                        <a:t>Printed Student Handouts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26775">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Total War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Anticipatory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53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rgbClr val="0097A7"/>
                          </a:solidFill>
                          <a:latin typeface="Inter"/>
                          <a:ea typeface="Inter"/>
                          <a:cs typeface="Inter"/>
                          <a:sym typeface="Inter"/>
                          <a:hlinkClick r:id="rId12">
                            <a:extLst>
                              <a:ext uri="{A12FA001-AC4F-418D-AE19-62706E023703}">
                                <ahyp:hlinkClr val="tx"/>
                              </a:ext>
                            </a:extLst>
                          </a:hlinkClick>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26775">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Begin the lesson by providing a reminder about the skill of contextualization. Guide students through a reading that provides the context for World War I. They will answer comprehension questions as they read. The reading and questions are found on page 1 on the </a:t>
                      </a:r>
                      <a:r>
                        <a:rPr lang="en" sz="1200" u="sng">
                          <a:solidFill>
                            <a:schemeClr val="hlink"/>
                          </a:solidFill>
                          <a:latin typeface="Inter"/>
                          <a:ea typeface="Inter"/>
                          <a:cs typeface="Inter"/>
                          <a:sym typeface="Inter"/>
                          <a:hlinkClick r:id="rId13"/>
                        </a:rPr>
                        <a:t>Total War Student Worksheet</a:t>
                      </a:r>
                      <a:r>
                        <a:rPr lang="en" sz="1200">
                          <a:solidFill>
                            <a:schemeClr val="dk1"/>
                          </a:solidFill>
                          <a:latin typeface="Inter"/>
                          <a:ea typeface="Inter"/>
                          <a:cs typeface="Inter"/>
                          <a:sym typeface="Inter"/>
                        </a:rPr>
                        <a:t>. Use teacher discretion to determine best approach (whole class, partners, or individuals).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53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Review skill of contextualization</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“What is the Context?” - </a:t>
                      </a:r>
                      <a:r>
                        <a:rPr lang="en" sz="1200">
                          <a:latin typeface="Inter"/>
                          <a:ea typeface="Inter"/>
                          <a:cs typeface="Inter"/>
                          <a:sym typeface="Inter"/>
                        </a:rPr>
                        <a:t>World War I </a:t>
                      </a:r>
                      <a:r>
                        <a:rPr lang="en" sz="1200">
                          <a:solidFill>
                            <a:srgbClr val="000000"/>
                          </a:solidFill>
                          <a:latin typeface="Inter"/>
                          <a:ea typeface="Inter"/>
                          <a:cs typeface="Inter"/>
                          <a:sym typeface="Inter"/>
                        </a:rPr>
                        <a:t>Reading on page </a:t>
                      </a:r>
                      <a:r>
                        <a:rPr lang="en" sz="1200">
                          <a:latin typeface="Inter"/>
                          <a:ea typeface="Inter"/>
                          <a:cs typeface="Inter"/>
                          <a:sym typeface="Inter"/>
                        </a:rPr>
                        <a:t>1</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“What is the Context?” and answer questions</a:t>
                      </a:r>
                      <a:r>
                        <a:rPr lang="en" sz="1200">
                          <a:latin typeface="Inter"/>
                          <a:ea typeface="Inter"/>
                          <a:cs typeface="Inter"/>
                          <a:sym typeface="Inter"/>
                        </a:rPr>
                        <a:t> (page 1)</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World at War: Daily Lesson Plan (90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{C119D24B-66FF-4483-B588-C383865EBBE6}</a:tableStyleId>
              </a:tblPr>
              <a:tblGrid>
                <a:gridCol w="1673200"/>
                <a:gridCol w="4057350"/>
                <a:gridCol w="3702950"/>
              </a:tblGrid>
              <a:tr h="3375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2: Total War</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7220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investigate aspects of total war during World War I in four stations: 1) New Technologies and the Industrialization of Warfare, 2) The Experiences of Colonial Troops, 3) Propaganda Poster Analysis, and 4) Women in World War I. The classroom will need to be set up into four areas. Station 1 will have a Gallery Walk. Station 2 will need digital access to a video and headphones. Station 3 will need digital access to a website. Station 4 will need the Historical Fiction Excerpts and Additional Sources. Direct students to pages 2-5 (each page corresponds to a station).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8896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Set up the classroom</a:t>
                      </a:r>
                      <a:endParaRPr sz="1200">
                        <a:solidFill>
                          <a:schemeClr val="dk1"/>
                        </a:solidFill>
                        <a:latin typeface="Inter"/>
                        <a:ea typeface="Inter"/>
                        <a:cs typeface="Inter"/>
                        <a:sym typeface="Inter"/>
                      </a:endParaRPr>
                    </a:p>
                    <a:p>
                      <a:pPr indent="-304800" lvl="0" marL="74295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Station 1: </a:t>
                      </a:r>
                      <a:r>
                        <a:rPr lang="en" sz="1200" u="sng">
                          <a:solidFill>
                            <a:schemeClr val="accent5"/>
                          </a:solidFill>
                          <a:latin typeface="Inter"/>
                          <a:ea typeface="Inter"/>
                          <a:cs typeface="Inter"/>
                          <a:sym typeface="Inter"/>
                          <a:hlinkClick r:id="rId5">
                            <a:extLst>
                              <a:ext uri="{A12FA001-AC4F-418D-AE19-62706E023703}">
                                <ahyp:hlinkClr val="tx"/>
                              </a:ext>
                            </a:extLst>
                          </a:hlinkClick>
                        </a:rPr>
                        <a:t>Gallery Walk Sources</a:t>
                      </a:r>
                      <a:endParaRPr sz="1200">
                        <a:solidFill>
                          <a:schemeClr val="dk1"/>
                        </a:solidFill>
                        <a:latin typeface="Inter"/>
                        <a:ea typeface="Inter"/>
                        <a:cs typeface="Inter"/>
                        <a:sym typeface="Inter"/>
                      </a:endParaRPr>
                    </a:p>
                    <a:p>
                      <a:pPr indent="-304800" lvl="0" marL="74295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Station 2: </a:t>
                      </a:r>
                      <a:r>
                        <a:rPr lang="en" sz="1200" u="sng">
                          <a:solidFill>
                            <a:schemeClr val="accent5"/>
                          </a:solidFill>
                          <a:latin typeface="Inter"/>
                          <a:ea typeface="Inter"/>
                          <a:cs typeface="Inter"/>
                          <a:sym typeface="Inter"/>
                          <a:hlinkClick r:id="rId6">
                            <a:extLst>
                              <a:ext uri="{A12FA001-AC4F-418D-AE19-62706E023703}">
                                <ahyp:hlinkClr val="tx"/>
                              </a:ext>
                            </a:extLst>
                          </a:hlinkClick>
                        </a:rPr>
                        <a:t>Video</a:t>
                      </a:r>
                      <a:r>
                        <a:rPr lang="en" sz="1200">
                          <a:solidFill>
                            <a:schemeClr val="dk1"/>
                          </a:solidFill>
                          <a:latin typeface="Inter"/>
                          <a:ea typeface="Inter"/>
                          <a:cs typeface="Inter"/>
                          <a:sym typeface="Inter"/>
                        </a:rPr>
                        <a:t> + Headphones</a:t>
                      </a:r>
                      <a:endParaRPr sz="1200">
                        <a:solidFill>
                          <a:schemeClr val="dk1"/>
                        </a:solidFill>
                        <a:latin typeface="Inter"/>
                        <a:ea typeface="Inter"/>
                        <a:cs typeface="Inter"/>
                        <a:sym typeface="Inter"/>
                      </a:endParaRPr>
                    </a:p>
                    <a:p>
                      <a:pPr indent="-304800" lvl="0" marL="74295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Station 3: </a:t>
                      </a:r>
                      <a:r>
                        <a:rPr lang="en" sz="1200" u="sng">
                          <a:solidFill>
                            <a:schemeClr val="accent5"/>
                          </a:solidFill>
                          <a:latin typeface="Inter"/>
                          <a:ea typeface="Inter"/>
                          <a:cs typeface="Inter"/>
                          <a:sym typeface="Inter"/>
                          <a:hlinkClick r:id="rId7">
                            <a:extLst>
                              <a:ext uri="{A12FA001-AC4F-418D-AE19-62706E023703}">
                                <ahyp:hlinkClr val="tx"/>
                              </a:ext>
                            </a:extLst>
                          </a:hlinkClick>
                        </a:rPr>
                        <a:t>Website Access</a:t>
                      </a:r>
                      <a:endParaRPr sz="1200">
                        <a:solidFill>
                          <a:schemeClr val="dk1"/>
                        </a:solidFill>
                        <a:latin typeface="Inter"/>
                        <a:ea typeface="Inter"/>
                        <a:cs typeface="Inter"/>
                        <a:sym typeface="Inter"/>
                      </a:endParaRPr>
                    </a:p>
                    <a:p>
                      <a:pPr indent="-304800" lvl="0" marL="74295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Station 4: </a:t>
                      </a:r>
                      <a:r>
                        <a:rPr lang="en" sz="1200" u="sng">
                          <a:solidFill>
                            <a:schemeClr val="hlink"/>
                          </a:solidFill>
                          <a:latin typeface="Inter"/>
                          <a:ea typeface="Inter"/>
                          <a:cs typeface="Inter"/>
                          <a:sym typeface="Inter"/>
                          <a:hlinkClick r:id="rId8"/>
                        </a:rPr>
                        <a:t>Historical Fiction Excerpts and Additional Sources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Split students into four groups and direct to a starting station</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pages 2-5 of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timing (Recommended: ~12-15 minutes)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Move to starting station</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Complete worksheet page that corresponds with the station</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Move to stations as teacher directs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958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(OPTIONAL)</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Optional: Students will finish the second portion of their Anticipatory Guide from their Do First activity.</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958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Optional: Direct students back to the Anticipatory Guide they started for their Do First activity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Optional: Complete the second part of the Anticipatory Guide</a:t>
                      </a:r>
                      <a:endParaRPr>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958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9"/>
                        </a:rPr>
                        <a:t>“Exit Ticket”</a:t>
                      </a:r>
                      <a:r>
                        <a:rPr lang="en" sz="1200">
                          <a:solidFill>
                            <a:schemeClr val="dk1"/>
                          </a:solidFill>
                          <a:latin typeface="Inter"/>
                          <a:ea typeface="Inter"/>
                          <a:cs typeface="Inter"/>
                          <a:sym typeface="Inter"/>
                        </a:rPr>
                        <a:t> in which they reflect on their learnings from the day using the Triangle, Square, Circle approach. The questions will reinforce the supporting question, will demonstrate their understanding, and provide feedback about concepts that need review or further explanations.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60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 explain what each shape means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World at War: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